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3" r:id="rId4"/>
    <p:sldId id="282" r:id="rId5"/>
    <p:sldId id="258" r:id="rId6"/>
    <p:sldId id="292" r:id="rId7"/>
    <p:sldId id="284" r:id="rId8"/>
    <p:sldId id="285" r:id="rId9"/>
    <p:sldId id="286" r:id="rId10"/>
    <p:sldId id="287" r:id="rId11"/>
    <p:sldId id="264" r:id="rId12"/>
    <p:sldId id="288" r:id="rId13"/>
    <p:sldId id="291" r:id="rId14"/>
    <p:sldId id="290" r:id="rId15"/>
    <p:sldId id="293" r:id="rId16"/>
    <p:sldId id="295" r:id="rId17"/>
    <p:sldId id="271" r:id="rId18"/>
    <p:sldId id="260" r:id="rId19"/>
    <p:sldId id="279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9C"/>
    <a:srgbClr val="FF0000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70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7B4D0-D35C-4CC1-8893-A096884164EE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5A2D-7F0B-4981-9781-83B442E14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17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34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0485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3076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5430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AA81CE-C15E-496D-B1A9-9A29EF2CD00F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20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66C61-AD40-4288-A15B-D9B1CA0EBB37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77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39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45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147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47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854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150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F7B6-1991-4ABB-AFBE-B591E4C0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707904" y="612648"/>
            <a:ext cx="2875776" cy="457200"/>
          </a:xfrm>
        </p:spPr>
        <p:txBody>
          <a:bodyPr rtlCol="0"/>
          <a:lstStyle/>
          <a:p>
            <a:r>
              <a:rPr lang="hr-HR" dirty="0"/>
              <a:t>Tjedan orijentacije 2015. Knjižnica Pravnog fakulteta Sveučilišta u Zagrebu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5976" y="612648"/>
            <a:ext cx="2227704" cy="457200"/>
          </a:xfrm>
        </p:spPr>
        <p:txBody>
          <a:bodyPr/>
          <a:lstStyle/>
          <a:p>
            <a:r>
              <a:rPr lang="hr-HR" dirty="0"/>
              <a:t>Tjedan orijentacije 2015. Knjižnica Pravnog fakulteta Sveučilišta u Zagrebu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C4EE31-F1FC-479D-9641-4B249E89BBF3}" type="datetimeFigureOut">
              <a:rPr lang="hr-HR" smtClean="0"/>
              <a:t>21.9.2022.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o.unizg.hr/knjizni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3.198.9.220/anew/clasic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93.198.9.220/cgi-bin/wero.cgi?q=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knjiznica/e-izvor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hyperlink" Target="http://www.europeansources.info/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u-info@pravo.h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njiznica@pravo.h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osudba.produzenje@pravo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mailto:knjiznica@pravo.h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knjizni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pravo.unizg.hr/knjiznica/online_katalog" TargetMode="External"/><Relationship Id="rId7" Type="http://schemas.openxmlformats.org/officeDocument/2006/relationships/hyperlink" Target="http://193.198.9.220/anew/clasi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pravo.unizg.hr/knjiznica/e-izvori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@pravo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@pravo.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SVEUČILIŠTE U ZAGREBU – PRAVNI FAKULTET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5626968" cy="1647474"/>
          </a:xfrm>
        </p:spPr>
        <p:txBody>
          <a:bodyPr>
            <a:normAutofit lnSpcReduction="10000"/>
          </a:bodyPr>
          <a:lstStyle/>
          <a:p>
            <a:r>
              <a:rPr lang="hr-HR" sz="2900" b="1" dirty="0"/>
              <a:t>KNJIŽNICA</a:t>
            </a:r>
          </a:p>
          <a:p>
            <a:r>
              <a:rPr lang="hr-HR" dirty="0">
                <a:hlinkClick r:id="rId2"/>
              </a:rPr>
              <a:t>https://www.pravo.unizg.hr/knjiznica</a:t>
            </a:r>
            <a:r>
              <a:rPr lang="hr-HR" dirty="0"/>
              <a:t> 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hr-HR" dirty="0"/>
          </a:p>
          <a:p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60525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36712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Kako pretraživati</a:t>
            </a:r>
            <a:endParaRPr lang="hr-HR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2852852"/>
            <a:ext cx="8469472" cy="23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Knjižnični katalog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E-izvore 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Ostale baze podataka (npr. </a:t>
            </a:r>
            <a:r>
              <a:rPr lang="hr-HR" sz="2000" i="1" dirty="0">
                <a:solidFill>
                  <a:srgbClr val="002060"/>
                </a:solidFill>
              </a:rPr>
              <a:t>HEIN ONLINE, EBSCO, NEXIS UNI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hr-HR" sz="2000" dirty="0">
              <a:solidFill>
                <a:srgbClr val="00206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3" y="643381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17573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26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5" y="1383608"/>
            <a:ext cx="8640638" cy="51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Knjižnični katalog – dva pretraživača</a:t>
            </a:r>
            <a:br>
              <a:rPr lang="hr-HR" sz="2800" dirty="0">
                <a:latin typeface="+mj-lt"/>
              </a:rPr>
            </a:br>
            <a:r>
              <a:rPr lang="en-US" sz="2400" dirty="0">
                <a:latin typeface="+mj-lt"/>
              </a:rPr>
              <a:t>https://www.pravo.unizg.hr/knjiznica/online_katalog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85" y="6582544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14302" y="1926323"/>
            <a:ext cx="2221794" cy="7757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ounded Rectangle 24"/>
          <p:cNvSpPr/>
          <p:nvPr/>
        </p:nvSpPr>
        <p:spPr>
          <a:xfrm>
            <a:off x="3749134" y="5157192"/>
            <a:ext cx="1182905" cy="8616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ight Arrow 26"/>
          <p:cNvSpPr/>
          <p:nvPr/>
        </p:nvSpPr>
        <p:spPr>
          <a:xfrm>
            <a:off x="2664684" y="5324508"/>
            <a:ext cx="793880" cy="46527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Right Arrow 39"/>
          <p:cNvSpPr/>
          <p:nvPr/>
        </p:nvSpPr>
        <p:spPr>
          <a:xfrm>
            <a:off x="2267744" y="1991059"/>
            <a:ext cx="793880" cy="46527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6281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17578"/>
            <a:ext cx="54044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Knjižnični katalog – pretraživač</a:t>
            </a:r>
            <a:br>
              <a:rPr lang="hr-HR" sz="2800" dirty="0">
                <a:latin typeface="+mj-lt"/>
              </a:rPr>
            </a:br>
            <a:r>
              <a:rPr lang="en-US" sz="2400" dirty="0">
                <a:latin typeface="+mj-lt"/>
              </a:rPr>
              <a:t>https://www.pravo.unizg.hr/knjiznica/online_katalog</a:t>
            </a:r>
            <a:endParaRPr lang="en-US" sz="3200" dirty="0"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2594" y="1412776"/>
            <a:ext cx="2736304" cy="3416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>
                <a:solidFill>
                  <a:srgbClr val="0070C0"/>
                </a:solidFill>
                <a:latin typeface="+mj-lt"/>
              </a:rPr>
              <a:t>Katalog sadrži bibliografske podatke o fondu Knjižnice koji obuhvaća:</a:t>
            </a:r>
          </a:p>
          <a:p>
            <a:pPr eaLnBrk="1" hangingPunct="1"/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knjige</a:t>
            </a: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tiskane časopise</a:t>
            </a: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odabrane e-časopise</a:t>
            </a:r>
          </a:p>
          <a:p>
            <a:pPr marL="285750" indent="-285750" eaLnBrk="1" hangingPunct="1">
              <a:buFontTx/>
              <a:buChar char="-"/>
            </a:pPr>
            <a:r>
              <a:rPr lang="hr-HR" dirty="0">
                <a:solidFill>
                  <a:srgbClr val="0070C0"/>
                </a:solidFill>
                <a:latin typeface="+mj-lt"/>
              </a:rPr>
              <a:t>odabrane članke objavljene u domaćoj znanstvenoj produkciji…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85" y="6582544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850" y="5013176"/>
            <a:ext cx="8568630" cy="1477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Pretraživati možete koristeći </a:t>
            </a:r>
            <a:r>
              <a:rPr lang="hr-HR" b="1" dirty="0">
                <a:solidFill>
                  <a:srgbClr val="BE209C"/>
                </a:solidFill>
                <a:latin typeface="+mj-lt"/>
              </a:rPr>
              <a:t>ključne riječi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riječi iz naslova, ime autora, itd.</a:t>
            </a:r>
          </a:p>
          <a:p>
            <a:pPr eaLnBrk="1" hangingPunct="1"/>
            <a:endParaRPr lang="hr-HR" dirty="0">
              <a:solidFill>
                <a:srgbClr val="BE209C"/>
              </a:solidFill>
              <a:latin typeface="+mj-lt"/>
            </a:endParaRPr>
          </a:p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Za preciznije rezultate dodajte kriterije poput jezika publikacije, vremenskog raspona, vrste ili tipa građe (knjiga, članak, serijska publikacija, elektronički izvor, i sl.) </a:t>
            </a:r>
            <a:endParaRPr lang="en-US" dirty="0">
              <a:solidFill>
                <a:srgbClr val="BE20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8875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03" y="620688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Pretraživanje kataloga kroz Vero tražilicu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61694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3" y="2406080"/>
            <a:ext cx="782229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856895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Unesite ključne pojmove kako biste dobili listu rezultata, pa suzite popis odabirom dodatnih kriterija iz izbornika s lijeve strane (autor, format, predmet, jezik, godina i sl.)</a:t>
            </a:r>
          </a:p>
        </p:txBody>
      </p:sp>
    </p:spTree>
    <p:extLst>
      <p:ext uri="{BB962C8B-B14F-4D97-AF65-F5344CB8AC3E}">
        <p14:creationId xmlns:p14="http://schemas.microsoft.com/office/powerpoint/2010/main" val="187255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3600" b="1" dirty="0">
                <a:solidFill>
                  <a:schemeClr val="tx2"/>
                </a:solidFill>
                <a:latin typeface="+mj-lt"/>
              </a:rPr>
              <a:t>E-izvori 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85" y="6582544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8984"/>
            <a:ext cx="7776864" cy="340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99592" y="3789040"/>
            <a:ext cx="165618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4283968" y="3068960"/>
            <a:ext cx="3456384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350303" y="1446002"/>
            <a:ext cx="81821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Pristupite pretplatnim bazama podataka koristeći označene linkove za </a:t>
            </a:r>
            <a:r>
              <a:rPr lang="hr-HR" b="1" dirty="0">
                <a:solidFill>
                  <a:srgbClr val="00B050"/>
                </a:solidFill>
                <a:latin typeface="+mj-lt"/>
              </a:rPr>
              <a:t>udaljeni pristup 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u rubrici e-Izvori </a:t>
            </a:r>
          </a:p>
        </p:txBody>
      </p:sp>
      <p:sp>
        <p:nvSpPr>
          <p:cNvPr id="6" name="Down Arrow 5"/>
          <p:cNvSpPr/>
          <p:nvPr/>
        </p:nvSpPr>
        <p:spPr>
          <a:xfrm>
            <a:off x="6372200" y="1815334"/>
            <a:ext cx="576064" cy="12536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4716016" y="4354089"/>
            <a:ext cx="2592288" cy="4244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712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D3284-9F4B-4E27-9A39-E260AD247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072444"/>
            <a:ext cx="5832326" cy="4446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461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2800" b="1" dirty="0">
                <a:solidFill>
                  <a:schemeClr val="tx2"/>
                </a:solidFill>
                <a:latin typeface="+mj-lt"/>
              </a:rPr>
              <a:t>E-izvori 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85" y="6582544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303" y="1446002"/>
            <a:ext cx="81821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Nakon što ste se prijavili u sustav (AAI identitet), možete odabrati neki od ponuđenih izvora na koje je Fakultet pretplaćen. Preporuka: HEIN ONLINE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850" y="6268797"/>
            <a:ext cx="719758" cy="328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 rot="9897681">
            <a:off x="1141031" y="5733296"/>
            <a:ext cx="2784898" cy="43204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F7716-9802-49DE-9FCB-447949C81FC5}"/>
              </a:ext>
            </a:extLst>
          </p:cNvPr>
          <p:cNvSpPr txBox="1"/>
          <p:nvPr/>
        </p:nvSpPr>
        <p:spPr>
          <a:xfrm>
            <a:off x="6372200" y="2437701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Izvori na stranici NSK:  za jedinstveno pretraživanje više baza podataka i naslova časopisa, koristite platformu </a:t>
            </a:r>
            <a:r>
              <a:rPr lang="hr-HR" b="1" dirty="0">
                <a:solidFill>
                  <a:srgbClr val="00B050"/>
                </a:solidFill>
                <a:latin typeface="+mj-lt"/>
              </a:rPr>
              <a:t>SUMMON 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koja nudi jednostavan način pronalaženja raznovrsne građe, uključujući članke, časopise, e-knjige i ostale publikacije.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8079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8DEC6-023E-440E-8E11-0AA93C2C1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6" y="1301023"/>
            <a:ext cx="8101695" cy="359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60349"/>
            <a:ext cx="8101695" cy="875927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+mj-lt"/>
              </a:rPr>
              <a:t>Kako provjeriti dostupnost časopisa kroz bazu podataka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Summon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85" y="6582544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95788" y="3280536"/>
            <a:ext cx="4664992" cy="4638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940152" y="2023072"/>
            <a:ext cx="2731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Unosom naslova traženog časopisa dobit ćete podatke o njegovoj dostupnosti…</a:t>
            </a:r>
          </a:p>
        </p:txBody>
      </p:sp>
      <p:sp>
        <p:nvSpPr>
          <p:cNvPr id="16" name="Right Arrow 15"/>
          <p:cNvSpPr/>
          <p:nvPr/>
        </p:nvSpPr>
        <p:spPr>
          <a:xfrm rot="1450187">
            <a:off x="510785" y="2920841"/>
            <a:ext cx="80060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65" y="4442019"/>
            <a:ext cx="3735156" cy="2361456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36389" y="5156010"/>
            <a:ext cx="509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… kao i poveznice na baze podataka u kojima je dostupan cjeloviti tekst časopisa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065486" y="5772454"/>
            <a:ext cx="2448272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3858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04137" cy="100806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hr-HR" sz="3200" dirty="0">
                <a:solidFill>
                  <a:schemeClr val="tx2"/>
                </a:solidFill>
                <a:latin typeface="+mj-lt"/>
              </a:rPr>
              <a:t>Ostali </a:t>
            </a:r>
            <a:r>
              <a:rPr lang="hr-HR" sz="3200" b="1" dirty="0">
                <a:solidFill>
                  <a:schemeClr val="tx2"/>
                </a:solidFill>
                <a:latin typeface="+mj-lt"/>
              </a:rPr>
              <a:t>e-izvori i baze podataka </a:t>
            </a:r>
            <a:r>
              <a:rPr lang="hr-HR" sz="3200" dirty="0">
                <a:solidFill>
                  <a:schemeClr val="tx2"/>
                </a:solidFill>
                <a:latin typeface="+mj-lt"/>
              </a:rPr>
              <a:t>dostupni u Knjižnici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1" name="Picture 3" descr="h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68475"/>
            <a:ext cx="876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images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91" y="3327287"/>
            <a:ext cx="857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js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70" y="5033395"/>
            <a:ext cx="679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kopflogo-spec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78793"/>
            <a:ext cx="1889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LNAcadem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4" y="2722905"/>
            <a:ext cx="2390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age journa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8" y="1887537"/>
            <a:ext cx="155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images908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46" y="4917846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WLII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40" y="1826306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springerlink-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32883"/>
            <a:ext cx="1714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imagesw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03" y="2699999"/>
            <a:ext cx="18716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mo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21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cambridge journal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42" y="4107657"/>
            <a:ext cx="2257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mn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8808"/>
            <a:ext cx="1368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ann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5" y="3541600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95" y="4774178"/>
            <a:ext cx="1268414" cy="6342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204546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32249"/>
            <a:ext cx="7272808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EUROPSKI DOKUMENTACIJSKI CENTAR </a:t>
            </a:r>
            <a:endParaRPr lang="hr-HR" sz="36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2522"/>
            <a:ext cx="1253955" cy="11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278092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Knjižnica Pravnog fakulteta je od 2014. godine sjedište </a:t>
            </a:r>
            <a:r>
              <a:rPr lang="hr-HR" b="1" dirty="0">
                <a:solidFill>
                  <a:schemeClr val="accent1"/>
                </a:solidFill>
              </a:rPr>
              <a:t>Europskog dokumentacijskog centra </a:t>
            </a:r>
            <a:r>
              <a:rPr lang="hr-HR" dirty="0">
                <a:solidFill>
                  <a:schemeClr val="accent1"/>
                </a:solidFill>
              </a:rPr>
              <a:t>(EDC) u okviru informacijske mreže Europske komisije pod nazivom </a:t>
            </a:r>
            <a:r>
              <a:rPr lang="hr-HR" i="1" dirty="0">
                <a:solidFill>
                  <a:schemeClr val="accent1"/>
                </a:solidFill>
              </a:rPr>
              <a:t>Europe </a:t>
            </a:r>
            <a:r>
              <a:rPr lang="hr-HR" i="1" dirty="0" err="1">
                <a:solidFill>
                  <a:schemeClr val="accent1"/>
                </a:solidFill>
              </a:rPr>
              <a:t>Direct</a:t>
            </a:r>
            <a:r>
              <a:rPr lang="hr-HR" dirty="0">
                <a:solidFill>
                  <a:schemeClr val="accent1"/>
                </a:solidFill>
              </a:rPr>
              <a:t>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accent1"/>
                </a:solidFill>
              </a:rPr>
              <a:t>Ukoliko trebate pomoć ili potporu u istraživanju u području </a:t>
            </a:r>
            <a:r>
              <a:rPr lang="hr-HR" b="1" dirty="0">
                <a:solidFill>
                  <a:schemeClr val="accent1"/>
                </a:solidFill>
              </a:rPr>
              <a:t>prava i politika Europske unije</a:t>
            </a:r>
            <a:r>
              <a:rPr lang="hr-HR" dirty="0">
                <a:solidFill>
                  <a:schemeClr val="accent1"/>
                </a:solidFill>
              </a:rPr>
              <a:t>, javite se porukom na </a:t>
            </a:r>
            <a:r>
              <a:rPr lang="hr-HR" b="1" dirty="0">
                <a:solidFill>
                  <a:schemeClr val="accent1"/>
                </a:solidFill>
              </a:rPr>
              <a:t>email</a:t>
            </a:r>
            <a:r>
              <a:rPr lang="hr-HR" dirty="0">
                <a:solidFill>
                  <a:schemeClr val="accent1"/>
                </a:solidFill>
              </a:rPr>
              <a:t>: </a:t>
            </a:r>
            <a:r>
              <a:rPr lang="hr-HR" dirty="0">
                <a:solidFill>
                  <a:schemeClr val="accent1"/>
                </a:solidFill>
                <a:hlinkClick r:id="rId4"/>
              </a:rPr>
              <a:t>eu-info@pravo.hr</a:t>
            </a:r>
            <a:endParaRPr lang="hr-HR" dirty="0">
              <a:solidFill>
                <a:schemeClr val="accent1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330105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916113"/>
            <a:ext cx="7085012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200" dirty="0"/>
              <a:t>Hvala na pažnji i dobrodošli u (virtualnu) Knjižnicu Pravnog fakulteta!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122789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Knjižnica je smještena na dvije lokacije…  </a:t>
            </a:r>
            <a:r>
              <a:rPr lang="hr-HR" sz="3100" b="1" dirty="0">
                <a:solidFill>
                  <a:srgbClr val="FF0000"/>
                </a:solidFill>
              </a:rPr>
              <a:t>do potresa 2020. godine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72816"/>
            <a:ext cx="4191000" cy="463950"/>
          </a:xfrm>
        </p:spPr>
        <p:txBody>
          <a:bodyPr/>
          <a:lstStyle/>
          <a:p>
            <a:r>
              <a:rPr lang="hr-HR" sz="1600" dirty="0"/>
              <a:t>TRG REPUBLIKE HRVATSKE 14/I</a:t>
            </a:r>
            <a:endParaRPr lang="hr-HR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4048" y="1772816"/>
            <a:ext cx="3758952" cy="504056"/>
          </a:xfrm>
        </p:spPr>
        <p:txBody>
          <a:bodyPr/>
          <a:lstStyle/>
          <a:p>
            <a:r>
              <a:rPr lang="hr-HR" sz="1600" dirty="0"/>
              <a:t>TRG REPUBLIKE HRVATSKE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4797152"/>
            <a:ext cx="4608512" cy="17281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hr-HR" dirty="0">
                <a:solidFill>
                  <a:srgbClr val="C00000"/>
                </a:solidFill>
              </a:rPr>
              <a:t>ODJEL KNJIGA i Europski dokumentacijski centar (EDC) </a:t>
            </a:r>
          </a:p>
          <a:p>
            <a:r>
              <a:rPr lang="hr-HR" sz="1600" dirty="0"/>
              <a:t>T: </a:t>
            </a:r>
            <a:r>
              <a:rPr lang="it-IT" sz="1600" dirty="0"/>
              <a:t>01/ 45 64 308</a:t>
            </a:r>
            <a:endParaRPr lang="hr-HR" sz="1600" dirty="0"/>
          </a:p>
          <a:p>
            <a:r>
              <a:rPr lang="hr-HR" sz="1600" dirty="0"/>
              <a:t>E: </a:t>
            </a:r>
            <a:r>
              <a:rPr lang="hr-HR" sz="1600" dirty="0" err="1">
                <a:hlinkClick r:id="rId2"/>
              </a:rPr>
              <a:t>knjiznica</a:t>
            </a:r>
            <a:r>
              <a:rPr lang="hr-HR" sz="1600" dirty="0">
                <a:hlinkClick r:id="rId2"/>
              </a:rPr>
              <a:t>@</a:t>
            </a:r>
            <a:r>
              <a:rPr lang="hr-HR" sz="1600" dirty="0" err="1">
                <a:hlinkClick r:id="rId2"/>
              </a:rPr>
              <a:t>pravo.hr</a:t>
            </a:r>
            <a:r>
              <a:rPr lang="hr-HR" sz="1600" dirty="0"/>
              <a:t> </a:t>
            </a:r>
            <a:endParaRPr lang="it-IT" sz="1600" dirty="0"/>
          </a:p>
          <a:p>
            <a:r>
              <a:rPr lang="hr-HR" sz="1600" dirty="0"/>
              <a:t>Radno vrijeme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9:00 –</a:t>
            </a:r>
            <a:r>
              <a:rPr lang="hr-HR" sz="1600" dirty="0"/>
              <a:t> 13</a:t>
            </a:r>
            <a:r>
              <a:rPr lang="it-IT" sz="1600" dirty="0"/>
              <a:t>:00</a:t>
            </a:r>
            <a:r>
              <a:rPr lang="hr-HR" sz="1600" dirty="0"/>
              <a:t> h</a:t>
            </a:r>
            <a:r>
              <a:rPr lang="it-IT" sz="1600" dirty="0"/>
              <a:t> </a:t>
            </a:r>
          </a:p>
          <a:p>
            <a:r>
              <a:rPr lang="hr-HR" sz="1600" dirty="0"/>
              <a:t>Čitaonica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8:00 – </a:t>
            </a:r>
            <a:r>
              <a:rPr lang="hr-HR" sz="1600" dirty="0"/>
              <a:t>18</a:t>
            </a:r>
            <a:r>
              <a:rPr lang="it-IT" sz="1600" dirty="0"/>
              <a:t>:00 </a:t>
            </a:r>
            <a:r>
              <a:rPr lang="hr-HR" sz="1600" dirty="0"/>
              <a:t>h</a:t>
            </a:r>
            <a:endParaRPr lang="it-IT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4797152"/>
            <a:ext cx="3888432" cy="18722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solidFill>
                  <a:srgbClr val="C00000"/>
                </a:solidFill>
              </a:rPr>
              <a:t>ODJEL ČASOPISA</a:t>
            </a:r>
          </a:p>
          <a:p>
            <a:r>
              <a:rPr lang="hr-HR" sz="1600" dirty="0"/>
              <a:t>T: 01/ 45 97 546</a:t>
            </a:r>
          </a:p>
          <a:p>
            <a:r>
              <a:rPr lang="hr-HR" sz="1600" dirty="0"/>
              <a:t>E: </a:t>
            </a:r>
            <a:r>
              <a:rPr lang="hr-HR" sz="1600" dirty="0" err="1">
                <a:hlinkClick r:id="rId2"/>
              </a:rPr>
              <a:t>knjiznica</a:t>
            </a:r>
            <a:r>
              <a:rPr lang="hr-HR" sz="1600" dirty="0">
                <a:hlinkClick r:id="rId2"/>
              </a:rPr>
              <a:t>@</a:t>
            </a:r>
            <a:r>
              <a:rPr lang="hr-HR" sz="1600" dirty="0" err="1">
                <a:hlinkClick r:id="rId2"/>
              </a:rPr>
              <a:t>pravo.hr</a:t>
            </a:r>
            <a:r>
              <a:rPr lang="hr-HR" sz="1600" dirty="0"/>
              <a:t> </a:t>
            </a:r>
            <a:endParaRPr lang="it-IT" sz="1600" dirty="0"/>
          </a:p>
          <a:p>
            <a:r>
              <a:rPr lang="hr-HR" sz="1600" dirty="0"/>
              <a:t>Radno vrijeme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9:00 –</a:t>
            </a:r>
            <a:r>
              <a:rPr lang="hr-HR" sz="1600" dirty="0"/>
              <a:t> 13</a:t>
            </a:r>
            <a:r>
              <a:rPr lang="it-IT" sz="1600" dirty="0"/>
              <a:t>:00</a:t>
            </a:r>
            <a:r>
              <a:rPr lang="hr-HR" sz="1600" dirty="0"/>
              <a:t> h</a:t>
            </a:r>
            <a:r>
              <a:rPr lang="it-IT" sz="1600" dirty="0"/>
              <a:t> </a:t>
            </a:r>
          </a:p>
          <a:p>
            <a:r>
              <a:rPr lang="hr-HR" sz="1600" dirty="0"/>
              <a:t>Čitaonica 09</a:t>
            </a:r>
            <a:r>
              <a:rPr lang="it-IT" sz="1600" dirty="0"/>
              <a:t>:00 – </a:t>
            </a:r>
            <a:r>
              <a:rPr lang="hr-HR" sz="1600" dirty="0"/>
              <a:t>18</a:t>
            </a:r>
            <a:r>
              <a:rPr lang="it-IT" sz="1600" dirty="0"/>
              <a:t>:00 </a:t>
            </a:r>
            <a:r>
              <a:rPr lang="hr-HR" sz="1600" dirty="0"/>
              <a:t>h</a:t>
            </a:r>
            <a:endParaRPr lang="it-IT" sz="1600" dirty="0"/>
          </a:p>
          <a:p>
            <a:endParaRPr lang="hr-HR" sz="1600" dirty="0"/>
          </a:p>
        </p:txBody>
      </p:sp>
      <p:pic>
        <p:nvPicPr>
          <p:cNvPr id="8" name="Picture 4" descr="tm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348880"/>
            <a:ext cx="3672408" cy="231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8508"/>
            <a:ext cx="4176464" cy="2298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99592" y="6571746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8116" y="1789191"/>
            <a:ext cx="4630080" cy="3156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1520" y="1842602"/>
            <a:ext cx="4403272" cy="2954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92080" y="4797152"/>
            <a:ext cx="3312368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04048" y="4797152"/>
            <a:ext cx="3600400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3608" y="4666765"/>
            <a:ext cx="3024336" cy="185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39552" y="4797152"/>
            <a:ext cx="3600400" cy="1584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 rot="21027534">
            <a:off x="2581720" y="1823"/>
            <a:ext cx="974689" cy="1221630"/>
          </a:xfrm>
          <a:custGeom>
            <a:avLst/>
            <a:gdLst>
              <a:gd name="connsiteX0" fmla="*/ 0 w 803161"/>
              <a:gd name="connsiteY0" fmla="*/ 53769 h 611366"/>
              <a:gd name="connsiteX1" fmla="*/ 401443 w 803161"/>
              <a:gd name="connsiteY1" fmla="*/ 611330 h 611366"/>
              <a:gd name="connsiteX2" fmla="*/ 780585 w 803161"/>
              <a:gd name="connsiteY2" fmla="*/ 31467 h 611366"/>
              <a:gd name="connsiteX3" fmla="*/ 758282 w 803161"/>
              <a:gd name="connsiteY3" fmla="*/ 76072 h 611366"/>
              <a:gd name="connsiteX4" fmla="*/ 747131 w 803161"/>
              <a:gd name="connsiteY4" fmla="*/ 64920 h 6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161" h="611366">
                <a:moveTo>
                  <a:pt x="0" y="53769"/>
                </a:moveTo>
                <a:cubicBezTo>
                  <a:pt x="135673" y="334408"/>
                  <a:pt x="271346" y="615047"/>
                  <a:pt x="401443" y="611330"/>
                </a:cubicBezTo>
                <a:cubicBezTo>
                  <a:pt x="531540" y="607613"/>
                  <a:pt x="721112" y="120677"/>
                  <a:pt x="780585" y="31467"/>
                </a:cubicBezTo>
                <a:cubicBezTo>
                  <a:pt x="840058" y="-57743"/>
                  <a:pt x="763858" y="70497"/>
                  <a:pt x="758282" y="76072"/>
                </a:cubicBezTo>
                <a:cubicBezTo>
                  <a:pt x="752706" y="81647"/>
                  <a:pt x="749918" y="73283"/>
                  <a:pt x="747131" y="649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r-HR" sz="2800" dirty="0">
                <a:ln>
                  <a:solidFill>
                    <a:srgbClr val="FF0000"/>
                  </a:solidFill>
                </a:ln>
              </a:rPr>
              <a:t>bila</a:t>
            </a:r>
          </a:p>
        </p:txBody>
      </p:sp>
    </p:spTree>
    <p:extLst>
      <p:ext uri="{BB962C8B-B14F-4D97-AF65-F5344CB8AC3E}">
        <p14:creationId xmlns:p14="http://schemas.microsoft.com/office/powerpoint/2010/main" val="101069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Knjižnične usluge u otežanim okolnostima 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210" y="1942784"/>
            <a:ext cx="438407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2"/>
                </a:solidFill>
              </a:rPr>
              <a:t>Posudba i kopiranje na Trgu Republike Hrvatske 3, podrumske prostorije</a:t>
            </a:r>
          </a:p>
        </p:txBody>
      </p:sp>
      <p:pic>
        <p:nvPicPr>
          <p:cNvPr id="29" name="Picture 4" descr="tm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0" y="3279695"/>
            <a:ext cx="4210058" cy="2536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485941" y="4869160"/>
            <a:ext cx="3168352" cy="230832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- </a:t>
            </a:r>
            <a:r>
              <a:rPr lang="hr-HR" b="1" dirty="0">
                <a:solidFill>
                  <a:schemeClr val="bg1"/>
                </a:solidFill>
              </a:rPr>
              <a:t>Čitaonica i informatička dvorana je dostupna na TRH 3, dvorana 2, prizemno lijevo, 9-18 h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- Sva knjižnična građa smještena je u udaljenim spremištima</a:t>
            </a:r>
          </a:p>
        </p:txBody>
      </p:sp>
      <p:sp>
        <p:nvSpPr>
          <p:cNvPr id="19" name="Down Arrow 18"/>
          <p:cNvSpPr/>
          <p:nvPr/>
        </p:nvSpPr>
        <p:spPr>
          <a:xfrm rot="20001937">
            <a:off x="276647" y="2888325"/>
            <a:ext cx="504056" cy="898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 flipH="1">
            <a:off x="53955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5004048" y="1505606"/>
            <a:ext cx="3773240" cy="3139321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tx2"/>
                </a:solidFill>
              </a:rPr>
              <a:t>Sve ostale usluge, gdje god je moguće, dostupne su </a:t>
            </a:r>
            <a:r>
              <a:rPr lang="hr-HR" b="1" dirty="0">
                <a:solidFill>
                  <a:srgbClr val="00B050"/>
                </a:solidFill>
              </a:rPr>
              <a:t>ONLINE: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Pristup knjižničnom katalogu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Pristup bibliografskim, </a:t>
            </a:r>
            <a:r>
              <a:rPr lang="hr-HR" dirty="0" err="1">
                <a:solidFill>
                  <a:srgbClr val="002060"/>
                </a:solidFill>
              </a:rPr>
              <a:t>citatnim</a:t>
            </a:r>
            <a:r>
              <a:rPr lang="hr-HR" dirty="0">
                <a:solidFill>
                  <a:srgbClr val="002060"/>
                </a:solidFill>
              </a:rPr>
              <a:t> i bazama punog teksta na koje je Fakultet pretplaćen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Međuknjižnična</a:t>
            </a:r>
            <a:r>
              <a:rPr lang="hr-HR" dirty="0">
                <a:solidFill>
                  <a:srgbClr val="002060"/>
                </a:solidFill>
              </a:rPr>
              <a:t> posudba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Pomoć i potpora u pretraživanju i korištenju izvora (putem e-pošte)</a:t>
            </a:r>
          </a:p>
        </p:txBody>
      </p:sp>
      <p:sp>
        <p:nvSpPr>
          <p:cNvPr id="32" name="TextBox 31"/>
          <p:cNvSpPr txBox="1"/>
          <p:nvPr/>
        </p:nvSpPr>
        <p:spPr>
          <a:xfrm rot="20526113">
            <a:off x="4524321" y="4874820"/>
            <a:ext cx="1339952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ALI…</a:t>
            </a:r>
          </a:p>
        </p:txBody>
      </p:sp>
    </p:spTree>
    <p:extLst>
      <p:ext uri="{BB962C8B-B14F-4D97-AF65-F5344CB8AC3E}">
        <p14:creationId xmlns:p14="http://schemas.microsoft.com/office/powerpoint/2010/main" val="163920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069848"/>
          </a:xfrm>
        </p:spPr>
        <p:txBody>
          <a:bodyPr>
            <a:normAutofit/>
          </a:bodyPr>
          <a:lstStyle/>
          <a:p>
            <a:r>
              <a:rPr lang="hr-HR" b="1" dirty="0"/>
              <a:t>Posudba udžbenika i kopiranje 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51519" y="1917323"/>
            <a:ext cx="8672865" cy="719589"/>
          </a:xfrm>
        </p:spPr>
        <p:txBody>
          <a:bodyPr/>
          <a:lstStyle/>
          <a:p>
            <a:pPr algn="ctr"/>
            <a:r>
              <a:rPr lang="hr-HR" sz="2400" dirty="0"/>
              <a:t>TRG REPUBLIKE HRVATSKE 3 - </a:t>
            </a:r>
            <a:r>
              <a:rPr lang="hr-HR" sz="2400" dirty="0">
                <a:solidFill>
                  <a:srgbClr val="FF0000"/>
                </a:solidFill>
              </a:rPr>
              <a:t>PODRUM</a:t>
            </a:r>
            <a:endParaRPr lang="hr-HR" sz="2400" dirty="0"/>
          </a:p>
          <a:p>
            <a:pPr algn="ctr"/>
            <a:r>
              <a:rPr lang="hr-HR" sz="1800" dirty="0">
                <a:solidFill>
                  <a:schemeClr val="tx2"/>
                </a:solidFill>
              </a:rPr>
              <a:t>Ulaz s dvorišne strane zgrade, kroz Knjižaru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7850" y="2675376"/>
            <a:ext cx="8568952" cy="54420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hr-HR" sz="1600" b="1" dirty="0"/>
              <a:t>Radno vrijeme:</a:t>
            </a:r>
            <a:r>
              <a:rPr lang="it-IT" sz="1600" b="1" dirty="0"/>
              <a:t> </a:t>
            </a:r>
            <a:r>
              <a:rPr lang="hr-HR" sz="1800" b="1" dirty="0">
                <a:solidFill>
                  <a:srgbClr val="FF0000"/>
                </a:solidFill>
              </a:rPr>
              <a:t>0</a:t>
            </a:r>
            <a:r>
              <a:rPr lang="it-IT" sz="1800" b="1" dirty="0">
                <a:solidFill>
                  <a:srgbClr val="FF0000"/>
                </a:solidFill>
              </a:rPr>
              <a:t>9:00 –</a:t>
            </a:r>
            <a:r>
              <a:rPr lang="hr-HR" sz="1800" b="1" dirty="0">
                <a:solidFill>
                  <a:srgbClr val="FF0000"/>
                </a:solidFill>
              </a:rPr>
              <a:t> 13</a:t>
            </a:r>
            <a:r>
              <a:rPr lang="it-IT" sz="1800" b="1" dirty="0">
                <a:solidFill>
                  <a:srgbClr val="FF0000"/>
                </a:solidFill>
              </a:rPr>
              <a:t>:00</a:t>
            </a:r>
            <a:r>
              <a:rPr lang="hr-HR" sz="1800" b="1" dirty="0">
                <a:solidFill>
                  <a:srgbClr val="FF0000"/>
                </a:solidFill>
              </a:rPr>
              <a:t> h</a:t>
            </a:r>
            <a:r>
              <a:rPr lang="hr-HR" sz="1600" b="1" dirty="0">
                <a:solidFill>
                  <a:srgbClr val="FF0000"/>
                </a:solidFill>
              </a:rPr>
              <a:t> radnim danom</a:t>
            </a:r>
            <a:r>
              <a:rPr lang="hr-HR" sz="1600" dirty="0"/>
              <a:t>, </a:t>
            </a:r>
            <a:r>
              <a:rPr lang="hr-HR" sz="1600" b="1" dirty="0"/>
              <a:t>uz prethodnu najavu i dogovor </a:t>
            </a:r>
            <a:r>
              <a:rPr lang="hr-HR" sz="1600" dirty="0"/>
              <a:t>u skladu s COVID-19 mjerama</a:t>
            </a:r>
            <a:endParaRPr lang="it-IT" sz="1600" dirty="0"/>
          </a:p>
        </p:txBody>
      </p:sp>
      <p:pic>
        <p:nvPicPr>
          <p:cNvPr id="8" name="Picture 4" descr="tm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850" y="3400528"/>
            <a:ext cx="4400030" cy="291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9037" y="6501861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1387" y="4416947"/>
            <a:ext cx="381642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</a:rPr>
              <a:t>knjiznica@pravo.hr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4307" y="3457514"/>
            <a:ext cx="406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Za sve upite i pomoć koristite email Knjižnice: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60" y="5373216"/>
            <a:ext cx="4060077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Odgovor ćete dobiti u roku od 24 do 48 sati</a:t>
            </a:r>
          </a:p>
        </p:txBody>
      </p:sp>
    </p:spTree>
    <p:extLst>
      <p:ext uri="{BB962C8B-B14F-4D97-AF65-F5344CB8AC3E}">
        <p14:creationId xmlns:p14="http://schemas.microsoft.com/office/powerpoint/2010/main" val="19222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3600" b="1" dirty="0">
                <a:solidFill>
                  <a:schemeClr val="tx2"/>
                </a:solidFill>
                <a:latin typeface="+mj-lt"/>
              </a:rPr>
              <a:t>Posudba i usluge kopiranja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5946" y="2150752"/>
            <a:ext cx="8116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Udžbenici se posuđuju na rok od </a:t>
            </a:r>
            <a:r>
              <a:rPr lang="hr-HR" sz="1600" b="1" dirty="0">
                <a:solidFill>
                  <a:srgbClr val="002060"/>
                </a:solidFill>
              </a:rPr>
              <a:t>30 dana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Ukoliko posudbu želite </a:t>
            </a:r>
            <a:r>
              <a:rPr lang="hr-HR" sz="1600" b="1" dirty="0">
                <a:solidFill>
                  <a:srgbClr val="002060"/>
                </a:solidFill>
              </a:rPr>
              <a:t>produžiti</a:t>
            </a:r>
            <a:r>
              <a:rPr lang="hr-HR" sz="1600" dirty="0">
                <a:solidFill>
                  <a:srgbClr val="002060"/>
                </a:solidFill>
              </a:rPr>
              <a:t> na dodatnih 30 dana, pošaljite poruku na email:  </a:t>
            </a:r>
            <a:r>
              <a:rPr lang="hr-HR" sz="1600" b="1" dirty="0">
                <a:solidFill>
                  <a:srgbClr val="002060"/>
                </a:solidFill>
                <a:hlinkClick r:id="rId3"/>
              </a:rPr>
              <a:t>posudba.produzenje@pravo.hr</a:t>
            </a:r>
            <a:r>
              <a:rPr lang="hr-HR" sz="1600" dirty="0">
                <a:solidFill>
                  <a:srgbClr val="002060"/>
                </a:solidFill>
              </a:rPr>
              <a:t> 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 err="1">
                <a:solidFill>
                  <a:srgbClr val="002060"/>
                </a:solidFill>
              </a:rPr>
              <a:t>Zakasnina</a:t>
            </a:r>
            <a:r>
              <a:rPr lang="hr-HR" sz="1600" dirty="0">
                <a:solidFill>
                  <a:srgbClr val="002060"/>
                </a:solidFill>
              </a:rPr>
              <a:t> se naplaćuje u iznosu od </a:t>
            </a:r>
            <a:r>
              <a:rPr lang="hr-HR" sz="1600" b="1" dirty="0">
                <a:solidFill>
                  <a:srgbClr val="002060"/>
                </a:solidFill>
              </a:rPr>
              <a:t>2 kn po knjizi i po danu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Dijelove građe može se kopirati ili skenirati (ali ne više od 15 % sadržaja)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Cijena kopija: </a:t>
            </a:r>
            <a:r>
              <a:rPr lang="en-US" sz="1600" b="1" dirty="0">
                <a:solidFill>
                  <a:srgbClr val="002060"/>
                </a:solidFill>
              </a:rPr>
              <a:t>0,35 </a:t>
            </a:r>
            <a:r>
              <a:rPr lang="en-US" sz="1600" b="1" dirty="0" err="1">
                <a:solidFill>
                  <a:srgbClr val="002060"/>
                </a:solidFill>
              </a:rPr>
              <a:t>kn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po stranici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 prostoru u kojem se obavlja posudba dostupno je jedno računalo za korisnike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Svoj dolazak molimo najavite </a:t>
            </a:r>
            <a:r>
              <a:rPr lang="hr-HR" sz="1600" b="1" dirty="0">
                <a:solidFill>
                  <a:srgbClr val="002060"/>
                </a:solidFill>
              </a:rPr>
              <a:t>e-porukom</a:t>
            </a:r>
            <a:r>
              <a:rPr lang="hr-HR" sz="1600" dirty="0">
                <a:solidFill>
                  <a:srgbClr val="002060"/>
                </a:solidFill>
              </a:rPr>
              <a:t> na email:  </a:t>
            </a:r>
            <a:r>
              <a:rPr lang="hr-HR" sz="1600" dirty="0">
                <a:solidFill>
                  <a:srgbClr val="002060"/>
                </a:solidFill>
                <a:hlinkClick r:id="rId4"/>
              </a:rPr>
              <a:t>knjiznica@pravo.hr</a:t>
            </a:r>
            <a:r>
              <a:rPr lang="hr-HR" sz="1600" dirty="0">
                <a:solidFill>
                  <a:srgbClr val="002060"/>
                </a:solidFill>
              </a:rPr>
              <a:t>  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U prostorijama Knjižnice obavezno je nositi masku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80" y="620688"/>
            <a:ext cx="1756941" cy="13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31905" y="6533186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12188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93806"/>
            <a:ext cx="6206661" cy="35156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83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usluge Knjižnice </a:t>
            </a:r>
            <a:r>
              <a:rPr lang="hr-HR" sz="2600" b="1" dirty="0">
                <a:solidFill>
                  <a:schemeClr val="tx2"/>
                </a:solidFill>
                <a:latin typeface="+mj-lt"/>
                <a:hlinkClick r:id="rId3"/>
              </a:rPr>
              <a:t>https://www.pravo.unizg.hr/knjiznica</a:t>
            </a:r>
            <a:r>
              <a:rPr lang="hr-HR" sz="26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643381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191991" y="3763585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4716015" y="4565913"/>
            <a:ext cx="1224137" cy="663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2" y="2140397"/>
            <a:ext cx="3505689" cy="422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51920" y="5809428"/>
            <a:ext cx="5056406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Koristite izbornik s lijeve strane za pristup knjižničnom katalogu, e-izvorima i bazama podataka u pretplati</a:t>
            </a:r>
          </a:p>
        </p:txBody>
      </p:sp>
      <p:sp>
        <p:nvSpPr>
          <p:cNvPr id="12" name="Right Arrow 11"/>
          <p:cNvSpPr/>
          <p:nvPr/>
        </p:nvSpPr>
        <p:spPr>
          <a:xfrm rot="13658884">
            <a:off x="2257540" y="4442356"/>
            <a:ext cx="2543148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79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usluge Knjižnice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hr-HR" dirty="0">
                <a:solidFill>
                  <a:srgbClr val="0070C0"/>
                </a:solidFill>
              </a:rPr>
              <a:t>Provjerite </a:t>
            </a:r>
            <a:r>
              <a:rPr lang="hr-HR" b="1" dirty="0">
                <a:solidFill>
                  <a:srgbClr val="0070C0"/>
                </a:solidFill>
              </a:rPr>
              <a:t>dostupnost građe </a:t>
            </a:r>
            <a:r>
              <a:rPr lang="hr-HR" dirty="0">
                <a:solidFill>
                  <a:srgbClr val="0070C0"/>
                </a:solidFill>
              </a:rPr>
              <a:t>kroz online katalog Knjižnice na adresi: </a:t>
            </a:r>
            <a:r>
              <a:rPr lang="hr-HR" dirty="0">
                <a:solidFill>
                  <a:srgbClr val="002060"/>
                </a:solidFill>
                <a:hlinkClick r:id="rId3"/>
              </a:rPr>
              <a:t>https://www.pravo.unizg.hr/knjiznica/online_katalog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3" y="643381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74802"/>
            <a:ext cx="2782632" cy="298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2110952"/>
            <a:ext cx="3790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hr-HR" b="1" dirty="0">
                <a:solidFill>
                  <a:srgbClr val="0070C0"/>
                </a:solidFill>
              </a:rPr>
              <a:t>Udaljen pristup </a:t>
            </a:r>
            <a:r>
              <a:rPr lang="hr-HR" dirty="0">
                <a:solidFill>
                  <a:srgbClr val="0070C0"/>
                </a:solidFill>
              </a:rPr>
              <a:t>pretplatnim bazama podataka i ostalim izvorima (prijavite se sa svojim AAI identitetom): </a:t>
            </a:r>
            <a:r>
              <a:rPr lang="hr-HR" dirty="0">
                <a:solidFill>
                  <a:srgbClr val="002060"/>
                </a:solidFill>
                <a:hlinkClick r:id="rId5"/>
              </a:rPr>
              <a:t>https://www.pravo.unizg.hr/knjiznica/e-izvori</a:t>
            </a:r>
            <a:endParaRPr lang="hr-HR" sz="2800" dirty="0"/>
          </a:p>
        </p:txBody>
      </p:sp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" y="3623656"/>
            <a:ext cx="4240342" cy="249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1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</a:rPr>
              <a:t>Online usluge Knjižnice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hr-HR" sz="4000" dirty="0">
                <a:solidFill>
                  <a:schemeClr val="tx2"/>
                </a:solidFill>
                <a:latin typeface="+mj-lt"/>
              </a:rPr>
              <a:t>(Katalog)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84694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</a:rPr>
              <a:t>Pretraživanjem kataloga dobit ćete bibliografske podatke o knjižničnoj građi</a:t>
            </a:r>
            <a:endParaRPr lang="hr-HR" sz="2000" b="1" dirty="0">
              <a:solidFill>
                <a:srgbClr val="00B0F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</a:rPr>
              <a:t>Pošaljite poruku na </a:t>
            </a:r>
            <a:r>
              <a:rPr lang="hr-HR" sz="2000" b="1" dirty="0">
                <a:solidFill>
                  <a:srgbClr val="00B0F0"/>
                </a:solidFill>
              </a:rPr>
              <a:t>email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>
                <a:solidFill>
                  <a:srgbClr val="00B0F0"/>
                </a:solidFill>
                <a:hlinkClick r:id="rId3"/>
              </a:rPr>
              <a:t>knjiznica@pravo.hr</a:t>
            </a:r>
            <a:r>
              <a:rPr lang="hr-HR" sz="2000" dirty="0">
                <a:solidFill>
                  <a:srgbClr val="00B0F0"/>
                </a:solidFill>
              </a:rPr>
              <a:t> u slučaju da: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Želite provjeriti je li traženi naslov dostupan za posudbu ili korištenje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Želite naručiti dobavljanje naslova iz udaljenih spremišta 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Trebate cjelovit tekst članka objavljenog u publikaciji koju Knjižnica ima u fondu, ali nije dostupna u elektroničkom obliku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Želite naručiti kopije ili skenove građe iz fonda Knjižnice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643381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1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usluge Knjižnice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hr-HR" sz="4000" dirty="0">
                <a:solidFill>
                  <a:schemeClr val="tx2"/>
                </a:solidFill>
                <a:latin typeface="+mj-lt"/>
              </a:rPr>
              <a:t>(e-izvori i baze podataka u pretplati)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8469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BE209C"/>
                </a:solidFill>
              </a:rPr>
              <a:t>Samostalno od kuće možete pretraživati sve baze podataka i e-izvore kojima je osiguran pristup kroz pretplatu </a:t>
            </a:r>
            <a:endParaRPr lang="hr-HR" sz="2000" b="1" dirty="0">
              <a:solidFill>
                <a:srgbClr val="BE209C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BE209C"/>
                </a:solidFill>
              </a:rPr>
              <a:t>Kontaktirajte Knjižnicu porukom na </a:t>
            </a:r>
            <a:r>
              <a:rPr lang="hr-HR" sz="2000" dirty="0">
                <a:solidFill>
                  <a:srgbClr val="BE209C"/>
                </a:solidFill>
                <a:hlinkClick r:id="rId3"/>
              </a:rPr>
              <a:t>knjiznica@pravo.hr</a:t>
            </a:r>
            <a:r>
              <a:rPr lang="hr-HR" sz="2000" dirty="0">
                <a:solidFill>
                  <a:srgbClr val="BE209C"/>
                </a:solidFill>
              </a:rPr>
              <a:t> ukoliko: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nailazite na poteškoće pri pokušaju pristupa određenoj bazi podataka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niste sigurni koji e-izvor ili baza podataka sadrži građu koja vam je potrebna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trebate pomoć pri kreiranju strategije pretraživanja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trebate pomoć u pronalaženju cjelovitih tekstova članaka i ostalih publikacija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643381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 orijentacije 2022, Pravni fakultet Sveučilišta u Zagrebu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86181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98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1758</TotalTime>
  <Words>1147</Words>
  <Application>Microsoft Office PowerPoint</Application>
  <PresentationFormat>On-screen Show (4:3)</PresentationFormat>
  <Paragraphs>132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Trebuchet MS</vt:lpstr>
      <vt:lpstr>Wingdings 2</vt:lpstr>
      <vt:lpstr>Urban</vt:lpstr>
      <vt:lpstr>SVEUČILIŠTE U ZAGREBU – PRAVNI FAKULTET </vt:lpstr>
      <vt:lpstr>Knjižnica je smještena na dvije lokacije…  do potresa 2020. godine </vt:lpstr>
      <vt:lpstr>Knjižnične usluge u otežanim okolnostima </vt:lpstr>
      <vt:lpstr>Posudba udžbenika i kopiranje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Knjižnični katalog – dva pretraživača https://www.pravo.unizg.hr/knjiznica/online_katalog</vt:lpstr>
      <vt:lpstr>Knjižnični katalog – pretraživač https://www.pravo.unizg.hr/knjiznica/online_katalog</vt:lpstr>
      <vt:lpstr>Pretraživanje kataloga kroz Vero tražilicu</vt:lpstr>
      <vt:lpstr> E-izvori  </vt:lpstr>
      <vt:lpstr> E-izvori  </vt:lpstr>
      <vt:lpstr>Kako provjeriti dostupnost časopisa kroz bazu podataka Summon</vt:lpstr>
      <vt:lpstr>Ostali e-izvori i baze podataka dostupni u Knjižnici</vt:lpstr>
      <vt:lpstr>EUROPSKI DOKUMENTACIJSKI CENTAR </vt:lpstr>
      <vt:lpstr>Hvala na pažnji i dobrodošli u (virtualnu) Knjižnicu Pravnog fakulteta!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PRAVNI FAKULTET SVEUČILIŠTA U ZAGREBU</dc:title>
  <dc:creator>Aleksandra Čar</dc:creator>
  <cp:lastModifiedBy>Aleksandra</cp:lastModifiedBy>
  <cp:revision>201</cp:revision>
  <dcterms:created xsi:type="dcterms:W3CDTF">2015-09-28T08:39:53Z</dcterms:created>
  <dcterms:modified xsi:type="dcterms:W3CDTF">2022-09-21T11:09:42Z</dcterms:modified>
</cp:coreProperties>
</file>